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3195B-394D-12F7-9449-80A88854FD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CD608C-DDCD-A724-0EE8-B770DEBB85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D2CD8D-2158-A6DC-0FE7-8B6270E52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65252-CD0C-4099-9DE0-85FC5BF92B0C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27C532-0C32-B114-3C95-11717935B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9E1022-AC60-FC18-5A05-3426BF8F3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0ED4-CA82-40EE-AFB2-2284E0AE96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8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80A65-5F6E-9F64-024E-3CC832149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A688E9-7C08-72F5-DFE2-84E763C49F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E7674D-3553-0075-EB56-4791A2CC5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65252-CD0C-4099-9DE0-85FC5BF92B0C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1A2007-0063-C136-E110-E4C15B790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A09BAC-C9B4-F1BE-6C29-0E708D02A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0ED4-CA82-40EE-AFB2-2284E0AE96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963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72CD61-9F60-ED38-8DBB-24A85C8205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3A7596-4C6D-5646-21F0-1FA724DE40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DB7F5-457C-D0C5-BBB3-6EE539AEC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65252-CD0C-4099-9DE0-85FC5BF92B0C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345003-C5DE-51A9-C4B5-E0ABBA51C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FFB6C7-F4CD-37F3-5FCC-A1136A220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0ED4-CA82-40EE-AFB2-2284E0AE96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643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38CD0-0A9F-CB8A-78FD-779B90E81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3C294-3629-EA9B-3402-4406BDA2AF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29084D-1AAB-5D71-E7BE-86F371977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65252-CD0C-4099-9DE0-85FC5BF92B0C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01E791-160C-3E68-ECE5-CCF08A7E9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C6C571-7DEC-5F22-BAAD-E78F3E8C6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0ED4-CA82-40EE-AFB2-2284E0AE96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287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B90CB-FEC9-5E89-4AE5-F573C9F5F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7D03A0-F1C9-F030-2C88-BDE5BB7DDC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E86F58-1B24-1188-E5E8-C56EA0280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65252-CD0C-4099-9DE0-85FC5BF92B0C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DD8A9E-17A7-AE38-D3A4-97553C40A0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E1ABE9-0730-4C94-7555-EA62B5708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0ED4-CA82-40EE-AFB2-2284E0AE96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335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2B57F-57CF-B1E8-3BD7-04DE704A8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ED262-3719-B395-89F6-2E244C0172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B3C423-9CA7-D3B4-8564-CC9B4B345A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8221C5-759F-B229-A561-6E2CD7DA8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65252-CD0C-4099-9DE0-85FC5BF92B0C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B2CA87-3060-09B9-73A5-9F8DCBF39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1FA8E0-EA0B-BC25-1E48-9788F3B6A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0ED4-CA82-40EE-AFB2-2284E0AE96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45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62F4F-19BE-AA2B-083E-BB1B1A75C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275E61-8D55-3B9F-B056-5864DD6BB9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2861A8-3B12-A598-0A1A-C6BAFD03A8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096F0B-5A97-FE79-3A28-BD8B160D9B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2D8BAB-F6D3-F724-CA14-5EEB328F17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9F9CA1-3FE8-47B6-92DC-343ABB130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65252-CD0C-4099-9DE0-85FC5BF92B0C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6C79BA-4E03-0879-C02A-DC4E041F8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723F012-8CF6-996E-F50F-13E7F1DCD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0ED4-CA82-40EE-AFB2-2284E0AE96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592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2BD2F-7284-550D-87CD-2EC469EC6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5EFF87-10F2-225A-4D81-C8F91D99C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65252-CD0C-4099-9DE0-85FC5BF92B0C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E30210-EB4A-5A00-3326-B122EE956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776FAD-B940-C2E8-4DA0-821EA1FDC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0ED4-CA82-40EE-AFB2-2284E0AE96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508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314E67-0132-A2A2-9DF3-98D0E68AC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65252-CD0C-4099-9DE0-85FC5BF92B0C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F8C47E-D823-B357-A3E6-EDD52C01E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070DE7-3EAB-0C56-E930-89BAE16A2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0ED4-CA82-40EE-AFB2-2284E0AE96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198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06BF8-709D-59E2-FB14-6E8B29FF9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081838-6813-2977-3744-7CC52D1880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9CA6D4-08E1-71D7-0C7A-65652FA95B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B9DDB9-25F5-3BC0-B44A-5B56A77AE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65252-CD0C-4099-9DE0-85FC5BF92B0C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86B9D9-7F5B-F01B-125E-9990BCB16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B293BA-083C-ED64-EB5C-A5A08EC61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0ED4-CA82-40EE-AFB2-2284E0AE96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531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F5874-32C4-DF16-E827-262583F40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AD9841-3938-4D0F-F922-C279AE28F1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4139DC-0ACA-07E2-1469-505D71F858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0ECD70-50C7-957C-B0ED-7EAE56E65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65252-CD0C-4099-9DE0-85FC5BF92B0C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33388E-8E82-86F9-E754-582CE15C3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4F8F92-D396-5C51-321E-A743C3A59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A0ED4-CA82-40EE-AFB2-2284E0AE96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770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83D99D-4870-9699-A4E7-C11D86EC6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E8008F-1AAF-6871-2F56-9FD95BFEE5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E6DC6E-57CC-70AA-02E9-363CC6A689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865252-CD0C-4099-9DE0-85FC5BF92B0C}" type="datetimeFigureOut">
              <a:rPr lang="en-US" smtClean="0"/>
              <a:t>4/17/2023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D88A76-689D-9AE2-B571-D1C924BA59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94181C-8D36-D59A-D7CB-F2D1664928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A0ED4-CA82-40EE-AFB2-2284E0AE96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798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C38FE31-5B17-CB98-82EA-849ABBDEA7D2}"/>
              </a:ext>
            </a:extLst>
          </p:cNvPr>
          <p:cNvSpPr/>
          <p:nvPr/>
        </p:nvSpPr>
        <p:spPr>
          <a:xfrm>
            <a:off x="79899" y="1716350"/>
            <a:ext cx="1624614" cy="35510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HR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56E56CE-5FDD-5ADC-1183-835F6051AC4B}"/>
              </a:ext>
            </a:extLst>
          </p:cNvPr>
          <p:cNvSpPr/>
          <p:nvPr/>
        </p:nvSpPr>
        <p:spPr>
          <a:xfrm>
            <a:off x="79899" y="2071457"/>
            <a:ext cx="1473693" cy="22046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Client Work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3A19918-0758-0DCF-1B56-F50738E8782F}"/>
              </a:ext>
            </a:extLst>
          </p:cNvPr>
          <p:cNvSpPr/>
          <p:nvPr/>
        </p:nvSpPr>
        <p:spPr>
          <a:xfrm>
            <a:off x="79900" y="2316333"/>
            <a:ext cx="1278384" cy="22046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highlight>
                  <a:srgbClr val="FFFF00"/>
                </a:highlight>
              </a:rPr>
              <a:t>Add New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3999FC-385E-363E-B34B-423EF48B7482}"/>
              </a:ext>
            </a:extLst>
          </p:cNvPr>
          <p:cNvSpPr/>
          <p:nvPr/>
        </p:nvSpPr>
        <p:spPr>
          <a:xfrm>
            <a:off x="79900" y="2570827"/>
            <a:ext cx="1278384" cy="22046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View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C5D3A1B-E0DF-8649-7C58-C7FFDD7F6937}"/>
              </a:ext>
            </a:extLst>
          </p:cNvPr>
          <p:cNvSpPr/>
          <p:nvPr/>
        </p:nvSpPr>
        <p:spPr>
          <a:xfrm>
            <a:off x="4341181" y="1336366"/>
            <a:ext cx="1828800" cy="3018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6003F5B-949E-39D1-31BB-A5FAB7F4C716}"/>
              </a:ext>
            </a:extLst>
          </p:cNvPr>
          <p:cNvSpPr/>
          <p:nvPr/>
        </p:nvSpPr>
        <p:spPr>
          <a:xfrm>
            <a:off x="4341181" y="695418"/>
            <a:ext cx="1828800" cy="3018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row: Down 16">
            <a:extLst>
              <a:ext uri="{FF2B5EF4-FFF2-40B4-BE49-F238E27FC236}">
                <a16:creationId xmlns:a16="http://schemas.microsoft.com/office/drawing/2014/main" id="{23E2845E-192F-4FE1-5CA3-26A6136108CA}"/>
              </a:ext>
            </a:extLst>
          </p:cNvPr>
          <p:cNvSpPr/>
          <p:nvPr/>
        </p:nvSpPr>
        <p:spPr>
          <a:xfrm>
            <a:off x="5850385" y="1422181"/>
            <a:ext cx="257452" cy="19235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row: Down 17">
            <a:extLst>
              <a:ext uri="{FF2B5EF4-FFF2-40B4-BE49-F238E27FC236}">
                <a16:creationId xmlns:a16="http://schemas.microsoft.com/office/drawing/2014/main" id="{C42FB081-CCEA-347A-9DB0-66F2C9541B06}"/>
              </a:ext>
            </a:extLst>
          </p:cNvPr>
          <p:cNvSpPr/>
          <p:nvPr/>
        </p:nvSpPr>
        <p:spPr>
          <a:xfrm>
            <a:off x="5858631" y="2047322"/>
            <a:ext cx="257452" cy="19235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row: Down 18">
            <a:extLst>
              <a:ext uri="{FF2B5EF4-FFF2-40B4-BE49-F238E27FC236}">
                <a16:creationId xmlns:a16="http://schemas.microsoft.com/office/drawing/2014/main" id="{50ED4640-09A3-3572-2042-9A80CDA73431}"/>
              </a:ext>
            </a:extLst>
          </p:cNvPr>
          <p:cNvSpPr/>
          <p:nvPr/>
        </p:nvSpPr>
        <p:spPr>
          <a:xfrm>
            <a:off x="5858631" y="2779591"/>
            <a:ext cx="257452" cy="19235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FEFC869-FEBD-6082-E009-A1BBFAC72670}"/>
              </a:ext>
            </a:extLst>
          </p:cNvPr>
          <p:cNvSpPr txBox="1"/>
          <p:nvPr/>
        </p:nvSpPr>
        <p:spPr>
          <a:xfrm>
            <a:off x="4231862" y="404515"/>
            <a:ext cx="95269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Client Name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FC095DC-3E4D-A50A-84AE-59BFB580BC7B}"/>
              </a:ext>
            </a:extLst>
          </p:cNvPr>
          <p:cNvSpPr txBox="1"/>
          <p:nvPr/>
        </p:nvSpPr>
        <p:spPr>
          <a:xfrm>
            <a:off x="4231862" y="1075367"/>
            <a:ext cx="13922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Assigned Employee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8E461F2-E350-1191-698B-A42E8164C7FF}"/>
              </a:ext>
            </a:extLst>
          </p:cNvPr>
          <p:cNvSpPr/>
          <p:nvPr/>
        </p:nvSpPr>
        <p:spPr>
          <a:xfrm>
            <a:off x="4358936" y="2016401"/>
            <a:ext cx="1828800" cy="3018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DA4BDED-45A6-EBEC-EA9A-CE03CA2A63D8}"/>
              </a:ext>
            </a:extLst>
          </p:cNvPr>
          <p:cNvSpPr txBox="1"/>
          <p:nvPr/>
        </p:nvSpPr>
        <p:spPr>
          <a:xfrm>
            <a:off x="4249617" y="1725498"/>
            <a:ext cx="7884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Role Type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4D175AA-B67A-29F2-D1AC-6E0971593478}"/>
              </a:ext>
            </a:extLst>
          </p:cNvPr>
          <p:cNvSpPr/>
          <p:nvPr/>
        </p:nvSpPr>
        <p:spPr>
          <a:xfrm>
            <a:off x="4367814" y="2722180"/>
            <a:ext cx="1828800" cy="3018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97B6BDB-C27D-2846-5BF9-FB91877842D2}"/>
              </a:ext>
            </a:extLst>
          </p:cNvPr>
          <p:cNvSpPr txBox="1"/>
          <p:nvPr/>
        </p:nvSpPr>
        <p:spPr>
          <a:xfrm>
            <a:off x="4258495" y="2431277"/>
            <a:ext cx="4683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Shift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2D8F13B-38FE-D7CC-C41C-57713CFEC981}"/>
              </a:ext>
            </a:extLst>
          </p:cNvPr>
          <p:cNvSpPr/>
          <p:nvPr/>
        </p:nvSpPr>
        <p:spPr>
          <a:xfrm>
            <a:off x="4341181" y="3403117"/>
            <a:ext cx="1828800" cy="3018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2E3C8A9-1601-49A4-ECC4-CD47AC03662F}"/>
              </a:ext>
            </a:extLst>
          </p:cNvPr>
          <p:cNvSpPr txBox="1"/>
          <p:nvPr/>
        </p:nvSpPr>
        <p:spPr>
          <a:xfrm>
            <a:off x="4231862" y="3112214"/>
            <a:ext cx="8113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Start Date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20AD7CA4-1393-0A58-C97F-152BC0E0C99D}"/>
              </a:ext>
            </a:extLst>
          </p:cNvPr>
          <p:cNvSpPr/>
          <p:nvPr/>
        </p:nvSpPr>
        <p:spPr>
          <a:xfrm>
            <a:off x="4341181" y="4017429"/>
            <a:ext cx="1828800" cy="3018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CD41BD1-17D9-3A09-5E31-38DEFCF676D8}"/>
              </a:ext>
            </a:extLst>
          </p:cNvPr>
          <p:cNvSpPr txBox="1"/>
          <p:nvPr/>
        </p:nvSpPr>
        <p:spPr>
          <a:xfrm>
            <a:off x="4231862" y="3726526"/>
            <a:ext cx="8568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Job Details</a:t>
            </a:r>
          </a:p>
        </p:txBody>
      </p: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09CC731E-6860-DFFC-9C8F-BC2E81673B00}"/>
              </a:ext>
            </a:extLst>
          </p:cNvPr>
          <p:cNvCxnSpPr>
            <a:stCxn id="15" idx="3"/>
          </p:cNvCxnSpPr>
          <p:nvPr/>
        </p:nvCxnSpPr>
        <p:spPr>
          <a:xfrm flipV="1">
            <a:off x="6169981" y="834501"/>
            <a:ext cx="941033" cy="118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FDF90C12-23EA-5267-BB43-0A934FFB8008}"/>
              </a:ext>
            </a:extLst>
          </p:cNvPr>
          <p:cNvSpPr txBox="1"/>
          <p:nvPr/>
        </p:nvSpPr>
        <p:spPr>
          <a:xfrm>
            <a:off x="7137391" y="695418"/>
            <a:ext cx="17227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Text box. Enter Manually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6B7B6AA6-1AFF-720A-9A61-883E6E775047}"/>
              </a:ext>
            </a:extLst>
          </p:cNvPr>
          <p:cNvCxnSpPr/>
          <p:nvPr/>
        </p:nvCxnSpPr>
        <p:spPr>
          <a:xfrm flipV="1">
            <a:off x="6196614" y="1454908"/>
            <a:ext cx="941033" cy="118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0C14CB7C-B4B5-FEEC-E95C-5D70AAB4E8E4}"/>
              </a:ext>
            </a:extLst>
          </p:cNvPr>
          <p:cNvSpPr txBox="1"/>
          <p:nvPr/>
        </p:nvSpPr>
        <p:spPr>
          <a:xfrm>
            <a:off x="7164024" y="1315825"/>
            <a:ext cx="26097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Dropdown. Choose from all Employees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8A646412-CEE2-E8D1-A59A-63275BF4CD1E}"/>
              </a:ext>
            </a:extLst>
          </p:cNvPr>
          <p:cNvCxnSpPr/>
          <p:nvPr/>
        </p:nvCxnSpPr>
        <p:spPr>
          <a:xfrm flipV="1">
            <a:off x="6196614" y="2108722"/>
            <a:ext cx="941033" cy="118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93213746-4DCC-0E6B-9CF7-4CE231284701}"/>
              </a:ext>
            </a:extLst>
          </p:cNvPr>
          <p:cNvSpPr txBox="1"/>
          <p:nvPr/>
        </p:nvSpPr>
        <p:spPr>
          <a:xfrm>
            <a:off x="7164024" y="1969639"/>
            <a:ext cx="237610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Dropdown. Choose from DA/VA/TA</a:t>
            </a:r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72045E4B-86E0-AC0C-C3DD-A8124E67F486}"/>
              </a:ext>
            </a:extLst>
          </p:cNvPr>
          <p:cNvSpPr/>
          <p:nvPr/>
        </p:nvSpPr>
        <p:spPr>
          <a:xfrm>
            <a:off x="5251774" y="5239339"/>
            <a:ext cx="918207" cy="301841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Submit</a:t>
            </a: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8DEA7C0A-85B6-B02E-88A9-524C241C00F0}"/>
              </a:ext>
            </a:extLst>
          </p:cNvPr>
          <p:cNvCxnSpPr/>
          <p:nvPr/>
        </p:nvCxnSpPr>
        <p:spPr>
          <a:xfrm flipV="1">
            <a:off x="6196614" y="2830191"/>
            <a:ext cx="941033" cy="118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7E1F2EC7-B79A-75F6-383D-8B40A777E4A1}"/>
              </a:ext>
            </a:extLst>
          </p:cNvPr>
          <p:cNvSpPr txBox="1"/>
          <p:nvPr/>
        </p:nvSpPr>
        <p:spPr>
          <a:xfrm>
            <a:off x="7164024" y="2691108"/>
            <a:ext cx="31580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Dropdown. Choose from BDT/GMT/EST/Custom</a:t>
            </a: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C2885DCA-28D9-B283-2198-434381772F96}"/>
              </a:ext>
            </a:extLst>
          </p:cNvPr>
          <p:cNvCxnSpPr/>
          <p:nvPr/>
        </p:nvCxnSpPr>
        <p:spPr>
          <a:xfrm flipV="1">
            <a:off x="6187736" y="3522383"/>
            <a:ext cx="941033" cy="118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BB291C85-29CE-32E1-2377-3835B163A8B5}"/>
              </a:ext>
            </a:extLst>
          </p:cNvPr>
          <p:cNvSpPr txBox="1"/>
          <p:nvPr/>
        </p:nvSpPr>
        <p:spPr>
          <a:xfrm>
            <a:off x="7155146" y="3383300"/>
            <a:ext cx="25024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Calendar. Choose date from Calendar</a:t>
            </a: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30CAB3A4-2F19-A005-6006-29D2DBA6A8E4}"/>
              </a:ext>
            </a:extLst>
          </p:cNvPr>
          <p:cNvCxnSpPr/>
          <p:nvPr/>
        </p:nvCxnSpPr>
        <p:spPr>
          <a:xfrm flipV="1">
            <a:off x="6169981" y="4131764"/>
            <a:ext cx="941033" cy="118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8437EF4B-7CA1-7F9D-A9B9-8994A128FB17}"/>
              </a:ext>
            </a:extLst>
          </p:cNvPr>
          <p:cNvSpPr txBox="1"/>
          <p:nvPr/>
        </p:nvSpPr>
        <p:spPr>
          <a:xfrm>
            <a:off x="7137391" y="3992681"/>
            <a:ext cx="31652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Text Editor. Same as used in other places in WM</a:t>
            </a:r>
          </a:p>
        </p:txBody>
      </p: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FA143630-114E-8256-250A-FE203DE128A4}"/>
              </a:ext>
            </a:extLst>
          </p:cNvPr>
          <p:cNvCxnSpPr/>
          <p:nvPr/>
        </p:nvCxnSpPr>
        <p:spPr>
          <a:xfrm flipV="1">
            <a:off x="6189433" y="4735730"/>
            <a:ext cx="941033" cy="118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C48CE0D4-B2A0-5022-B727-A54DED1F14E6}"/>
              </a:ext>
            </a:extLst>
          </p:cNvPr>
          <p:cNvSpPr txBox="1"/>
          <p:nvPr/>
        </p:nvSpPr>
        <p:spPr>
          <a:xfrm>
            <a:off x="7156843" y="4596647"/>
            <a:ext cx="37841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“Key Assets” button. Same functionality as current button</a:t>
            </a:r>
          </a:p>
        </p:txBody>
      </p: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B7BCC898-F55B-CC71-A42B-17D6F2166403}"/>
              </a:ext>
            </a:extLst>
          </p:cNvPr>
          <p:cNvSpPr/>
          <p:nvPr/>
        </p:nvSpPr>
        <p:spPr>
          <a:xfrm>
            <a:off x="4341181" y="4596647"/>
            <a:ext cx="1855433" cy="365972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Key Assets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C75B9BC2-A09B-3977-A8BA-33E65AC06646}"/>
              </a:ext>
            </a:extLst>
          </p:cNvPr>
          <p:cNvSpPr/>
          <p:nvPr/>
        </p:nvSpPr>
        <p:spPr>
          <a:xfrm>
            <a:off x="79900" y="2809172"/>
            <a:ext cx="1278384" cy="22046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Archive</a:t>
            </a:r>
          </a:p>
        </p:txBody>
      </p:sp>
    </p:spTree>
    <p:extLst>
      <p:ext uri="{BB962C8B-B14F-4D97-AF65-F5344CB8AC3E}">
        <p14:creationId xmlns:p14="http://schemas.microsoft.com/office/powerpoint/2010/main" val="1340324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BCBEDC7-FA8D-8C97-4F28-1F77450E4975}"/>
              </a:ext>
            </a:extLst>
          </p:cNvPr>
          <p:cNvSpPr/>
          <p:nvPr/>
        </p:nvSpPr>
        <p:spPr>
          <a:xfrm>
            <a:off x="79899" y="1716350"/>
            <a:ext cx="1624614" cy="35510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HR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DE52A99-2F7D-7125-1821-A293E7E7A6D9}"/>
              </a:ext>
            </a:extLst>
          </p:cNvPr>
          <p:cNvSpPr/>
          <p:nvPr/>
        </p:nvSpPr>
        <p:spPr>
          <a:xfrm>
            <a:off x="79899" y="2071457"/>
            <a:ext cx="1473693" cy="22046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highlight>
                  <a:srgbClr val="FFFF00"/>
                </a:highlight>
              </a:rPr>
              <a:t>Client Work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EE1D1518-15F0-BB27-022F-5662C8B20304}"/>
              </a:ext>
            </a:extLst>
          </p:cNvPr>
          <p:cNvGraphicFramePr>
            <a:graphicFrameLocks noGrp="1"/>
          </p:cNvGraphicFramePr>
          <p:nvPr/>
        </p:nvGraphicFramePr>
        <p:xfrm>
          <a:off x="2600171" y="2727270"/>
          <a:ext cx="8918465" cy="153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4283">
                  <a:extLst>
                    <a:ext uri="{9D8B030D-6E8A-4147-A177-3AD203B41FA5}">
                      <a16:colId xmlns:a16="http://schemas.microsoft.com/office/drawing/2014/main" val="1900106348"/>
                    </a:ext>
                  </a:extLst>
                </a:gridCol>
                <a:gridCol w="1132026">
                  <a:extLst>
                    <a:ext uri="{9D8B030D-6E8A-4147-A177-3AD203B41FA5}">
                      <a16:colId xmlns:a16="http://schemas.microsoft.com/office/drawing/2014/main" val="1297893183"/>
                    </a:ext>
                  </a:extLst>
                </a:gridCol>
                <a:gridCol w="1132026">
                  <a:extLst>
                    <a:ext uri="{9D8B030D-6E8A-4147-A177-3AD203B41FA5}">
                      <a16:colId xmlns:a16="http://schemas.microsoft.com/office/drawing/2014/main" val="293066704"/>
                    </a:ext>
                  </a:extLst>
                </a:gridCol>
                <a:gridCol w="1132026">
                  <a:extLst>
                    <a:ext uri="{9D8B030D-6E8A-4147-A177-3AD203B41FA5}">
                      <a16:colId xmlns:a16="http://schemas.microsoft.com/office/drawing/2014/main" val="4054072363"/>
                    </a:ext>
                  </a:extLst>
                </a:gridCol>
                <a:gridCol w="1132026">
                  <a:extLst>
                    <a:ext uri="{9D8B030D-6E8A-4147-A177-3AD203B41FA5}">
                      <a16:colId xmlns:a16="http://schemas.microsoft.com/office/drawing/2014/main" val="439439128"/>
                    </a:ext>
                  </a:extLst>
                </a:gridCol>
                <a:gridCol w="1132026">
                  <a:extLst>
                    <a:ext uri="{9D8B030D-6E8A-4147-A177-3AD203B41FA5}">
                      <a16:colId xmlns:a16="http://schemas.microsoft.com/office/drawing/2014/main" val="3482130684"/>
                    </a:ext>
                  </a:extLst>
                </a:gridCol>
                <a:gridCol w="1132026">
                  <a:extLst>
                    <a:ext uri="{9D8B030D-6E8A-4147-A177-3AD203B41FA5}">
                      <a16:colId xmlns:a16="http://schemas.microsoft.com/office/drawing/2014/main" val="256875207"/>
                    </a:ext>
                  </a:extLst>
                </a:gridCol>
                <a:gridCol w="1132026">
                  <a:extLst>
                    <a:ext uri="{9D8B030D-6E8A-4147-A177-3AD203B41FA5}">
                      <a16:colId xmlns:a16="http://schemas.microsoft.com/office/drawing/2014/main" val="4511457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Client Name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Assigned Employee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Role Type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Shift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Start Date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Job Details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Status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Action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39757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39380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16738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9684564"/>
                  </a:ext>
                </a:extLst>
              </a:tr>
            </a:tbl>
          </a:graphicData>
        </a:graphic>
      </p:graphicFrame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20E4695-9F5B-60AA-BEA4-603919270A0B}"/>
              </a:ext>
            </a:extLst>
          </p:cNvPr>
          <p:cNvCxnSpPr/>
          <p:nvPr/>
        </p:nvCxnSpPr>
        <p:spPr>
          <a:xfrm>
            <a:off x="8131946" y="2965142"/>
            <a:ext cx="11363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DBACA94-EC1F-3632-AB0D-EB610C549DD2}"/>
              </a:ext>
            </a:extLst>
          </p:cNvPr>
          <p:cNvSpPr/>
          <p:nvPr/>
        </p:nvSpPr>
        <p:spPr>
          <a:xfrm>
            <a:off x="8238477" y="3003612"/>
            <a:ext cx="231807" cy="976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2555C54-D8EE-0C19-AB1A-2F40142473DE}"/>
              </a:ext>
            </a:extLst>
          </p:cNvPr>
          <p:cNvSpPr/>
          <p:nvPr/>
        </p:nvSpPr>
        <p:spPr>
          <a:xfrm>
            <a:off x="8894932" y="2994735"/>
            <a:ext cx="231807" cy="976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D897BE34-8DB6-AB74-1393-C1750E055CB2}"/>
              </a:ext>
            </a:extLst>
          </p:cNvPr>
          <p:cNvSpPr/>
          <p:nvPr/>
        </p:nvSpPr>
        <p:spPr>
          <a:xfrm>
            <a:off x="10243844" y="2852692"/>
            <a:ext cx="106532" cy="1538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75936C1-172C-9DF0-F2EB-A597E91A3515}"/>
              </a:ext>
            </a:extLst>
          </p:cNvPr>
          <p:cNvSpPr/>
          <p:nvPr/>
        </p:nvSpPr>
        <p:spPr>
          <a:xfrm>
            <a:off x="10474663" y="2980806"/>
            <a:ext cx="231807" cy="976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B55BE2A-F9B7-2362-44A6-FA4009E8D872}"/>
              </a:ext>
            </a:extLst>
          </p:cNvPr>
          <p:cNvSpPr/>
          <p:nvPr/>
        </p:nvSpPr>
        <p:spPr>
          <a:xfrm>
            <a:off x="11045520" y="2981416"/>
            <a:ext cx="231807" cy="976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74DEF046-9AD6-B00E-DECE-29C7FEBF0FF7}"/>
              </a:ext>
            </a:extLst>
          </p:cNvPr>
          <p:cNvCxnSpPr/>
          <p:nvPr/>
        </p:nvCxnSpPr>
        <p:spPr>
          <a:xfrm>
            <a:off x="8354380" y="3101267"/>
            <a:ext cx="0" cy="14707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1376EBE7-B607-87AF-C1CF-52E47D0C9FA5}"/>
              </a:ext>
            </a:extLst>
          </p:cNvPr>
          <p:cNvSpPr txBox="1"/>
          <p:nvPr/>
        </p:nvSpPr>
        <p:spPr>
          <a:xfrm>
            <a:off x="8131946" y="4640194"/>
            <a:ext cx="101599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“View” button. Will show Job details popup</a:t>
            </a: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A4680C29-0470-EBCC-1541-3D016A0008A4}"/>
              </a:ext>
            </a:extLst>
          </p:cNvPr>
          <p:cNvCxnSpPr/>
          <p:nvPr/>
        </p:nvCxnSpPr>
        <p:spPr>
          <a:xfrm flipV="1">
            <a:off x="9010835" y="2291919"/>
            <a:ext cx="0" cy="6732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4106D495-682E-90DC-9EAF-B15DBF3C3866}"/>
              </a:ext>
            </a:extLst>
          </p:cNvPr>
          <p:cNvSpPr txBox="1"/>
          <p:nvPr/>
        </p:nvSpPr>
        <p:spPr>
          <a:xfrm>
            <a:off x="8470284" y="1666008"/>
            <a:ext cx="10159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“Key Assets” button. Same functionality as current button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42480F17-F3A4-0EA2-253E-F7F7F5156B30}"/>
              </a:ext>
            </a:extLst>
          </p:cNvPr>
          <p:cNvCxnSpPr/>
          <p:nvPr/>
        </p:nvCxnSpPr>
        <p:spPr>
          <a:xfrm>
            <a:off x="9658905" y="2965142"/>
            <a:ext cx="0" cy="16068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BC277076-23CD-3E2D-5333-5A708334985A}"/>
              </a:ext>
            </a:extLst>
          </p:cNvPr>
          <p:cNvSpPr txBox="1"/>
          <p:nvPr/>
        </p:nvSpPr>
        <p:spPr>
          <a:xfrm>
            <a:off x="9349172" y="4532873"/>
            <a:ext cx="101599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Dropdown. Choose from Active/Inactive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4BD39DFE-8044-A04A-C8D8-9634CFAB258C}"/>
              </a:ext>
            </a:extLst>
          </p:cNvPr>
          <p:cNvCxnSpPr/>
          <p:nvPr/>
        </p:nvCxnSpPr>
        <p:spPr>
          <a:xfrm>
            <a:off x="10590567" y="3101267"/>
            <a:ext cx="0" cy="14316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64A08571-62F5-B9BA-8E6B-1DDEC6438126}"/>
              </a:ext>
            </a:extLst>
          </p:cNvPr>
          <p:cNvSpPr txBox="1"/>
          <p:nvPr/>
        </p:nvSpPr>
        <p:spPr>
          <a:xfrm>
            <a:off x="10365169" y="4522237"/>
            <a:ext cx="10159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“Update” button. Will allow to edit job details</a:t>
            </a: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617166D6-AA70-FCBF-5AEE-B52D43EADC20}"/>
              </a:ext>
            </a:extLst>
          </p:cNvPr>
          <p:cNvCxnSpPr/>
          <p:nvPr/>
        </p:nvCxnSpPr>
        <p:spPr>
          <a:xfrm flipV="1">
            <a:off x="11150256" y="2311153"/>
            <a:ext cx="0" cy="6347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E3B6E5F5-8FD0-A4AC-48F5-745AA24F7A2C}"/>
              </a:ext>
            </a:extLst>
          </p:cNvPr>
          <p:cNvSpPr txBox="1"/>
          <p:nvPr/>
        </p:nvSpPr>
        <p:spPr>
          <a:xfrm>
            <a:off x="10805328" y="1470833"/>
            <a:ext cx="101599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“Archive” button. Clicking this button will move it to Archive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14F314F1-B297-C0B6-7746-6B4F5F7CA554}"/>
              </a:ext>
            </a:extLst>
          </p:cNvPr>
          <p:cNvSpPr/>
          <p:nvPr/>
        </p:nvSpPr>
        <p:spPr>
          <a:xfrm>
            <a:off x="79899" y="1716350"/>
            <a:ext cx="1624614" cy="35510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HR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61A5ED65-1E79-3362-2A3C-7427C060D4D9}"/>
              </a:ext>
            </a:extLst>
          </p:cNvPr>
          <p:cNvSpPr/>
          <p:nvPr/>
        </p:nvSpPr>
        <p:spPr>
          <a:xfrm>
            <a:off x="79899" y="2071457"/>
            <a:ext cx="1473693" cy="22046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Client Work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A22424AE-03E7-29A1-6430-952D9E14BA9F}"/>
              </a:ext>
            </a:extLst>
          </p:cNvPr>
          <p:cNvSpPr/>
          <p:nvPr/>
        </p:nvSpPr>
        <p:spPr>
          <a:xfrm>
            <a:off x="79900" y="2316333"/>
            <a:ext cx="1278384" cy="22046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Add New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C3660C7-AFA7-2451-D5CE-70B46A57BF96}"/>
              </a:ext>
            </a:extLst>
          </p:cNvPr>
          <p:cNvSpPr/>
          <p:nvPr/>
        </p:nvSpPr>
        <p:spPr>
          <a:xfrm>
            <a:off x="79900" y="2570827"/>
            <a:ext cx="1278384" cy="22046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highlight>
                  <a:srgbClr val="FFFF00"/>
                </a:highlight>
              </a:rPr>
              <a:t>View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9E8A6B08-46E4-15F2-F6FC-EA2C7F0D3637}"/>
              </a:ext>
            </a:extLst>
          </p:cNvPr>
          <p:cNvSpPr/>
          <p:nvPr/>
        </p:nvSpPr>
        <p:spPr>
          <a:xfrm>
            <a:off x="79900" y="2809172"/>
            <a:ext cx="1278384" cy="22046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Archive</a:t>
            </a:r>
          </a:p>
        </p:txBody>
      </p:sp>
    </p:spTree>
    <p:extLst>
      <p:ext uri="{BB962C8B-B14F-4D97-AF65-F5344CB8AC3E}">
        <p14:creationId xmlns:p14="http://schemas.microsoft.com/office/powerpoint/2010/main" val="1074003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BCBEDC7-FA8D-8C97-4F28-1F77450E4975}"/>
              </a:ext>
            </a:extLst>
          </p:cNvPr>
          <p:cNvSpPr/>
          <p:nvPr/>
        </p:nvSpPr>
        <p:spPr>
          <a:xfrm>
            <a:off x="79899" y="1716350"/>
            <a:ext cx="1624614" cy="35510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HR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DE52A99-2F7D-7125-1821-A293E7E7A6D9}"/>
              </a:ext>
            </a:extLst>
          </p:cNvPr>
          <p:cNvSpPr/>
          <p:nvPr/>
        </p:nvSpPr>
        <p:spPr>
          <a:xfrm>
            <a:off x="79899" y="2071457"/>
            <a:ext cx="1473693" cy="22046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highlight>
                  <a:srgbClr val="FFFF00"/>
                </a:highlight>
              </a:rPr>
              <a:t>Client Work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EE1D1518-15F0-BB27-022F-5662C8B20304}"/>
              </a:ext>
            </a:extLst>
          </p:cNvPr>
          <p:cNvGraphicFramePr>
            <a:graphicFrameLocks noGrp="1"/>
          </p:cNvGraphicFramePr>
          <p:nvPr/>
        </p:nvGraphicFramePr>
        <p:xfrm>
          <a:off x="2600171" y="2727270"/>
          <a:ext cx="8918465" cy="153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4283">
                  <a:extLst>
                    <a:ext uri="{9D8B030D-6E8A-4147-A177-3AD203B41FA5}">
                      <a16:colId xmlns:a16="http://schemas.microsoft.com/office/drawing/2014/main" val="1900106348"/>
                    </a:ext>
                  </a:extLst>
                </a:gridCol>
                <a:gridCol w="1132026">
                  <a:extLst>
                    <a:ext uri="{9D8B030D-6E8A-4147-A177-3AD203B41FA5}">
                      <a16:colId xmlns:a16="http://schemas.microsoft.com/office/drawing/2014/main" val="1297893183"/>
                    </a:ext>
                  </a:extLst>
                </a:gridCol>
                <a:gridCol w="1132026">
                  <a:extLst>
                    <a:ext uri="{9D8B030D-6E8A-4147-A177-3AD203B41FA5}">
                      <a16:colId xmlns:a16="http://schemas.microsoft.com/office/drawing/2014/main" val="293066704"/>
                    </a:ext>
                  </a:extLst>
                </a:gridCol>
                <a:gridCol w="1132026">
                  <a:extLst>
                    <a:ext uri="{9D8B030D-6E8A-4147-A177-3AD203B41FA5}">
                      <a16:colId xmlns:a16="http://schemas.microsoft.com/office/drawing/2014/main" val="4054072363"/>
                    </a:ext>
                  </a:extLst>
                </a:gridCol>
                <a:gridCol w="1132026">
                  <a:extLst>
                    <a:ext uri="{9D8B030D-6E8A-4147-A177-3AD203B41FA5}">
                      <a16:colId xmlns:a16="http://schemas.microsoft.com/office/drawing/2014/main" val="439439128"/>
                    </a:ext>
                  </a:extLst>
                </a:gridCol>
                <a:gridCol w="1132026">
                  <a:extLst>
                    <a:ext uri="{9D8B030D-6E8A-4147-A177-3AD203B41FA5}">
                      <a16:colId xmlns:a16="http://schemas.microsoft.com/office/drawing/2014/main" val="3482130684"/>
                    </a:ext>
                  </a:extLst>
                </a:gridCol>
                <a:gridCol w="1132026">
                  <a:extLst>
                    <a:ext uri="{9D8B030D-6E8A-4147-A177-3AD203B41FA5}">
                      <a16:colId xmlns:a16="http://schemas.microsoft.com/office/drawing/2014/main" val="256875207"/>
                    </a:ext>
                  </a:extLst>
                </a:gridCol>
                <a:gridCol w="1132026">
                  <a:extLst>
                    <a:ext uri="{9D8B030D-6E8A-4147-A177-3AD203B41FA5}">
                      <a16:colId xmlns:a16="http://schemas.microsoft.com/office/drawing/2014/main" val="4511457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Client Name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Assigned Employee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Role Type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Shift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Start Date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Job Details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Status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Action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39757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39380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16738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9684564"/>
                  </a:ext>
                </a:extLst>
              </a:tr>
            </a:tbl>
          </a:graphicData>
        </a:graphic>
      </p:graphicFrame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20E4695-9F5B-60AA-BEA4-603919270A0B}"/>
              </a:ext>
            </a:extLst>
          </p:cNvPr>
          <p:cNvCxnSpPr/>
          <p:nvPr/>
        </p:nvCxnSpPr>
        <p:spPr>
          <a:xfrm>
            <a:off x="8131946" y="2965142"/>
            <a:ext cx="11363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DDBACA94-EC1F-3632-AB0D-EB610C549DD2}"/>
              </a:ext>
            </a:extLst>
          </p:cNvPr>
          <p:cNvSpPr/>
          <p:nvPr/>
        </p:nvSpPr>
        <p:spPr>
          <a:xfrm>
            <a:off x="8238477" y="3003612"/>
            <a:ext cx="231807" cy="976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2555C54-D8EE-0C19-AB1A-2F40142473DE}"/>
              </a:ext>
            </a:extLst>
          </p:cNvPr>
          <p:cNvSpPr/>
          <p:nvPr/>
        </p:nvSpPr>
        <p:spPr>
          <a:xfrm>
            <a:off x="8894932" y="2994735"/>
            <a:ext cx="231807" cy="976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D897BE34-8DB6-AB74-1393-C1750E055CB2}"/>
              </a:ext>
            </a:extLst>
          </p:cNvPr>
          <p:cNvSpPr/>
          <p:nvPr/>
        </p:nvSpPr>
        <p:spPr>
          <a:xfrm>
            <a:off x="10243844" y="2852692"/>
            <a:ext cx="106532" cy="1538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75936C1-172C-9DF0-F2EB-A597E91A3515}"/>
              </a:ext>
            </a:extLst>
          </p:cNvPr>
          <p:cNvSpPr/>
          <p:nvPr/>
        </p:nvSpPr>
        <p:spPr>
          <a:xfrm>
            <a:off x="10474664" y="2994735"/>
            <a:ext cx="231807" cy="976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B55BE2A-F9B7-2362-44A6-FA4009E8D872}"/>
              </a:ext>
            </a:extLst>
          </p:cNvPr>
          <p:cNvSpPr/>
          <p:nvPr/>
        </p:nvSpPr>
        <p:spPr>
          <a:xfrm>
            <a:off x="10996650" y="2965143"/>
            <a:ext cx="231807" cy="976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74DEF046-9AD6-B00E-DECE-29C7FEBF0FF7}"/>
              </a:ext>
            </a:extLst>
          </p:cNvPr>
          <p:cNvCxnSpPr/>
          <p:nvPr/>
        </p:nvCxnSpPr>
        <p:spPr>
          <a:xfrm>
            <a:off x="8354380" y="3101267"/>
            <a:ext cx="0" cy="14707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1376EBE7-B607-87AF-C1CF-52E47D0C9FA5}"/>
              </a:ext>
            </a:extLst>
          </p:cNvPr>
          <p:cNvSpPr txBox="1"/>
          <p:nvPr/>
        </p:nvSpPr>
        <p:spPr>
          <a:xfrm>
            <a:off x="8131946" y="4640194"/>
            <a:ext cx="101599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“View” button. Will show Job details popup</a:t>
            </a: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A4680C29-0470-EBCC-1541-3D016A0008A4}"/>
              </a:ext>
            </a:extLst>
          </p:cNvPr>
          <p:cNvCxnSpPr/>
          <p:nvPr/>
        </p:nvCxnSpPr>
        <p:spPr>
          <a:xfrm flipV="1">
            <a:off x="9010835" y="2291919"/>
            <a:ext cx="0" cy="6732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4106D495-682E-90DC-9EAF-B15DBF3C3866}"/>
              </a:ext>
            </a:extLst>
          </p:cNvPr>
          <p:cNvSpPr txBox="1"/>
          <p:nvPr/>
        </p:nvSpPr>
        <p:spPr>
          <a:xfrm>
            <a:off x="8470284" y="1666008"/>
            <a:ext cx="10159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“Key Assets” button. Same functionality as current button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42480F17-F3A4-0EA2-253E-F7F7F5156B30}"/>
              </a:ext>
            </a:extLst>
          </p:cNvPr>
          <p:cNvCxnSpPr/>
          <p:nvPr/>
        </p:nvCxnSpPr>
        <p:spPr>
          <a:xfrm>
            <a:off x="9658905" y="2965142"/>
            <a:ext cx="0" cy="16068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BC277076-23CD-3E2D-5333-5A708334985A}"/>
              </a:ext>
            </a:extLst>
          </p:cNvPr>
          <p:cNvSpPr txBox="1"/>
          <p:nvPr/>
        </p:nvSpPr>
        <p:spPr>
          <a:xfrm>
            <a:off x="9349172" y="4532873"/>
            <a:ext cx="101599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Dropdown. Choose from Active/Inactive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4BD39DFE-8044-A04A-C8D8-9634CFAB258C}"/>
              </a:ext>
            </a:extLst>
          </p:cNvPr>
          <p:cNvCxnSpPr/>
          <p:nvPr/>
        </p:nvCxnSpPr>
        <p:spPr>
          <a:xfrm>
            <a:off x="10590567" y="3101267"/>
            <a:ext cx="0" cy="14316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64A08571-62F5-B9BA-8E6B-1DDEC6438126}"/>
              </a:ext>
            </a:extLst>
          </p:cNvPr>
          <p:cNvSpPr txBox="1"/>
          <p:nvPr/>
        </p:nvSpPr>
        <p:spPr>
          <a:xfrm>
            <a:off x="10365169" y="4522237"/>
            <a:ext cx="10159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“Update” button. Will allow to edit job details</a:t>
            </a: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617166D6-AA70-FCBF-5AEE-B52D43EADC20}"/>
              </a:ext>
            </a:extLst>
          </p:cNvPr>
          <p:cNvCxnSpPr/>
          <p:nvPr/>
        </p:nvCxnSpPr>
        <p:spPr>
          <a:xfrm flipV="1">
            <a:off x="11112553" y="2291919"/>
            <a:ext cx="0" cy="6347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E3B6E5F5-8FD0-A4AC-48F5-745AA24F7A2C}"/>
              </a:ext>
            </a:extLst>
          </p:cNvPr>
          <p:cNvSpPr txBox="1"/>
          <p:nvPr/>
        </p:nvSpPr>
        <p:spPr>
          <a:xfrm>
            <a:off x="10608815" y="1463016"/>
            <a:ext cx="10159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“Un-Archive” button. Clicking this button will move it to View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14F314F1-B297-C0B6-7746-6B4F5F7CA554}"/>
              </a:ext>
            </a:extLst>
          </p:cNvPr>
          <p:cNvSpPr/>
          <p:nvPr/>
        </p:nvSpPr>
        <p:spPr>
          <a:xfrm>
            <a:off x="79899" y="1716350"/>
            <a:ext cx="1624614" cy="35510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HR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61A5ED65-1E79-3362-2A3C-7427C060D4D9}"/>
              </a:ext>
            </a:extLst>
          </p:cNvPr>
          <p:cNvSpPr/>
          <p:nvPr/>
        </p:nvSpPr>
        <p:spPr>
          <a:xfrm>
            <a:off x="79899" y="2071457"/>
            <a:ext cx="1473693" cy="22046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Client Work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A22424AE-03E7-29A1-6430-952D9E14BA9F}"/>
              </a:ext>
            </a:extLst>
          </p:cNvPr>
          <p:cNvSpPr/>
          <p:nvPr/>
        </p:nvSpPr>
        <p:spPr>
          <a:xfrm>
            <a:off x="79900" y="2316333"/>
            <a:ext cx="1278384" cy="22046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Add New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C3660C7-AFA7-2451-D5CE-70B46A57BF96}"/>
              </a:ext>
            </a:extLst>
          </p:cNvPr>
          <p:cNvSpPr/>
          <p:nvPr/>
        </p:nvSpPr>
        <p:spPr>
          <a:xfrm>
            <a:off x="79900" y="2570827"/>
            <a:ext cx="1278384" cy="22046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View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9E8A6B08-46E4-15F2-F6FC-EA2C7F0D3637}"/>
              </a:ext>
            </a:extLst>
          </p:cNvPr>
          <p:cNvSpPr/>
          <p:nvPr/>
        </p:nvSpPr>
        <p:spPr>
          <a:xfrm>
            <a:off x="79900" y="2809172"/>
            <a:ext cx="1278384" cy="22046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highlight>
                  <a:srgbClr val="FFFF00"/>
                </a:highlight>
              </a:rPr>
              <a:t>Archive</a:t>
            </a:r>
          </a:p>
        </p:txBody>
      </p:sp>
    </p:spTree>
    <p:extLst>
      <p:ext uri="{BB962C8B-B14F-4D97-AF65-F5344CB8AC3E}">
        <p14:creationId xmlns:p14="http://schemas.microsoft.com/office/powerpoint/2010/main" val="3531184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230</Words>
  <Application>Microsoft Office PowerPoint</Application>
  <PresentationFormat>Widescreen</PresentationFormat>
  <Paragraphs>60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Shabab</dc:creator>
  <cp:lastModifiedBy>Shabab</cp:lastModifiedBy>
  <cp:revision>1</cp:revision>
  <dcterms:created xsi:type="dcterms:W3CDTF">2023-04-17T14:18:24Z</dcterms:created>
  <dcterms:modified xsi:type="dcterms:W3CDTF">2023-04-17T14:18:43Z</dcterms:modified>
</cp:coreProperties>
</file>